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2" r:id="rId2"/>
    <p:sldId id="257" r:id="rId3"/>
    <p:sldId id="256" r:id="rId4"/>
    <p:sldId id="258" r:id="rId5"/>
    <p:sldId id="259" r:id="rId6"/>
    <p:sldId id="260" r:id="rId7"/>
    <p:sldId id="263" r:id="rId8"/>
    <p:sldId id="261" r:id="rId9"/>
  </p:sldIdLst>
  <p:sldSz cx="18288000" cy="10287000"/>
  <p:notesSz cx="6858000" cy="9144000"/>
  <p:embeddedFontLst>
    <p:embeddedFont>
      <p:font typeface="Be Vietnam Ultra-Bold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Be Vietnam" panose="020B0604020202020204" charset="0"/>
      <p:regular r:id="rId13"/>
    </p:embeddedFont>
    <p:embeddedFont>
      <p:font typeface="Quicksand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22" autoAdjust="0"/>
  </p:normalViewPr>
  <p:slideViewPr>
    <p:cSldViewPr>
      <p:cViewPr varScale="1">
        <p:scale>
          <a:sx n="47" d="100"/>
          <a:sy n="47" d="100"/>
        </p:scale>
        <p:origin x="68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Introduce group members, talk about title &amp; tell what the project is.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590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points with example.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Introduce group members, talk about title &amp; tell what the project is.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Talk about what the app is.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Text Messages, Voice Call, Video Call &amp; File Transfer.</a:t>
            </a:r>
          </a:p>
          <a:p>
            <a:r>
              <a:rPr lang="en-US"/>
              <a:t>2. End-to-End Encryption &amp; Security.</a:t>
            </a:r>
          </a:p>
          <a:p>
            <a:r>
              <a:rPr lang="en-US"/>
              <a:t>3. Minimalist UI &amp; Lightweight Application.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Introduce group members, talk about title &amp; tell what the project is.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8419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42659" y="1068800"/>
            <a:ext cx="6226141" cy="8149399"/>
          </a:xfrm>
          <a:custGeom>
            <a:avLst/>
            <a:gdLst/>
            <a:ahLst/>
            <a:cxnLst/>
            <a:rect l="l" t="t" r="r" b="b"/>
            <a:pathLst>
              <a:path w="6226141" h="8149399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3378516"/>
            <a:ext cx="8853878" cy="3045177"/>
            <a:chOff x="0" y="0"/>
            <a:chExt cx="11805171" cy="406023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80975"/>
              <a:ext cx="11805171" cy="1847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015"/>
                </a:lnSpc>
              </a:pPr>
              <a:r>
                <a:rPr lang="en-US" sz="10015" spc="-420" dirty="0">
                  <a:solidFill>
                    <a:srgbClr val="3139A8"/>
                  </a:solidFill>
                  <a:latin typeface="Be Vietnam Ultra-Bold"/>
                </a:rPr>
                <a:t>ANDROCOM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14027"/>
              <a:ext cx="11198297" cy="19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675"/>
                </a:lnSpc>
              </a:pPr>
              <a:r>
                <a:rPr lang="en-US" sz="5354" spc="-224" dirty="0">
                  <a:solidFill>
                    <a:srgbClr val="3139A8"/>
                  </a:solidFill>
                  <a:latin typeface="Be Vietnam"/>
                </a:rPr>
                <a:t>P2P COMMUNICATION WITHOUT INTERNET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19200" y="983107"/>
            <a:ext cx="9293870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 dirty="0">
                <a:solidFill>
                  <a:srgbClr val="090147"/>
                </a:solidFill>
                <a:latin typeface="Be Vietnam"/>
              </a:rPr>
              <a:t>PRESENTED BY WASIA, MUHAMMAD HARRIS &amp; UMER AHMED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200" y="8923020"/>
            <a:ext cx="860253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 dirty="0">
                <a:solidFill>
                  <a:srgbClr val="090147"/>
                </a:solidFill>
                <a:latin typeface="Be Vietnam Ultra-Bold"/>
              </a:rPr>
              <a:t>FYP PART-I :</a:t>
            </a:r>
            <a:r>
              <a:rPr lang="en-US" sz="2800" spc="-117" dirty="0">
                <a:solidFill>
                  <a:srgbClr val="090147"/>
                </a:solidFill>
                <a:latin typeface="Be Vietnam"/>
              </a:rPr>
              <a:t> PROJECT DEFENSE</a:t>
            </a:r>
          </a:p>
        </p:txBody>
      </p:sp>
    </p:spTree>
    <p:extLst>
      <p:ext uri="{BB962C8B-B14F-4D97-AF65-F5344CB8AC3E}">
        <p14:creationId xmlns:p14="http://schemas.microsoft.com/office/powerpoint/2010/main" val="161286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131" y="4527805"/>
            <a:ext cx="3823681" cy="4124847"/>
            <a:chOff x="0" y="0"/>
            <a:chExt cx="966960" cy="1043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74521" y="1537867"/>
            <a:ext cx="13338959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 dirty="0">
                <a:solidFill>
                  <a:srgbClr val="3139A8"/>
                </a:solidFill>
                <a:latin typeface="Be Vietnam Ultra-Bold"/>
              </a:rPr>
              <a:t>THE PROBLEM WE’RE SOLVING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3529" y="5009536"/>
            <a:ext cx="3302886" cy="66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 dirty="0">
                <a:solidFill>
                  <a:srgbClr val="FFFFFF"/>
                </a:solidFill>
                <a:latin typeface="Arimo Bold"/>
              </a:rPr>
              <a:t>Portability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3529" y="5822314"/>
            <a:ext cx="3302886" cy="226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349" dirty="0" err="1">
                <a:solidFill>
                  <a:srgbClr val="FFFFFF"/>
                </a:solidFill>
                <a:latin typeface="Montserrat Medium"/>
              </a:rPr>
              <a:t>AndroCom</a:t>
            </a:r>
            <a:r>
              <a:rPr lang="en-US" sz="2349" dirty="0">
                <a:solidFill>
                  <a:srgbClr val="FFFFFF"/>
                </a:solidFill>
                <a:latin typeface="Montserrat Medium"/>
              </a:rPr>
              <a:t> uses an AD HOC network which can be created anywhere regardless of environment.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223634" y="4527805"/>
            <a:ext cx="3823681" cy="4124847"/>
            <a:chOff x="0" y="0"/>
            <a:chExt cx="966960" cy="10431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559101" y="5009536"/>
            <a:ext cx="3152748" cy="66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 dirty="0">
                <a:solidFill>
                  <a:srgbClr val="FFFFFF"/>
                </a:solidFill>
                <a:latin typeface="Arimo Bold"/>
              </a:rPr>
              <a:t>Reliability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9101" y="5831839"/>
            <a:ext cx="3152748" cy="22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2299" dirty="0">
                <a:solidFill>
                  <a:srgbClr val="FFFFFF"/>
                </a:solidFill>
                <a:latin typeface="Montserrat Medium"/>
              </a:rPr>
              <a:t>Completely self-dependent system that does not require Internet connection or electric power.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68431" y="4527805"/>
            <a:ext cx="3823681" cy="4124847"/>
            <a:chOff x="0" y="0"/>
            <a:chExt cx="966960" cy="10431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814821" y="5009536"/>
            <a:ext cx="2730902" cy="66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 dirty="0">
                <a:solidFill>
                  <a:srgbClr val="FFFFFF"/>
                </a:solidFill>
                <a:latin typeface="Arimo Bold"/>
              </a:rPr>
              <a:t>Security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31326" y="5831839"/>
            <a:ext cx="3097892" cy="22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2299" dirty="0">
                <a:solidFill>
                  <a:srgbClr val="FFFFFF"/>
                </a:solidFill>
                <a:latin typeface="Montserrat Medium"/>
              </a:rPr>
              <a:t>End-to-end encryption guarantees private and secure communication.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11188" y="4527805"/>
            <a:ext cx="3823681" cy="4124847"/>
            <a:chOff x="0" y="0"/>
            <a:chExt cx="966960" cy="10431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394184" y="5009536"/>
            <a:ext cx="3662363" cy="66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 dirty="0">
                <a:solidFill>
                  <a:srgbClr val="FFFFFF"/>
                </a:solidFill>
                <a:latin typeface="Arimo Bold"/>
              </a:rPr>
              <a:t>Applicability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73138" y="5831839"/>
            <a:ext cx="3123505" cy="220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300" dirty="0">
                <a:solidFill>
                  <a:srgbClr val="FFFFFF"/>
                </a:solidFill>
                <a:latin typeface="Montserrat Medium"/>
              </a:rPr>
              <a:t>Diverse applications such as disaster contingency,  derivative com service etc.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6" grpId="0"/>
      <p:bldP spid="17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091800"/>
            <a:ext cx="19177267" cy="1751820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751820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202"/>
            <a:ext cx="18288000" cy="7896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8195" y="2124185"/>
            <a:ext cx="8385935" cy="6038630"/>
            <a:chOff x="0" y="0"/>
            <a:chExt cx="11181247" cy="8051506"/>
          </a:xfrm>
        </p:grpSpPr>
        <p:sp>
          <p:nvSpPr>
            <p:cNvPr id="3" name="TextBox 3"/>
            <p:cNvSpPr txBox="1"/>
            <p:nvPr/>
          </p:nvSpPr>
          <p:spPr>
            <a:xfrm>
              <a:off x="0" y="152400"/>
              <a:ext cx="11181247" cy="2810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000"/>
                </a:lnSpc>
              </a:pPr>
              <a:r>
                <a:rPr lang="en-US" sz="8000" spc="-336" dirty="0">
                  <a:solidFill>
                    <a:srgbClr val="3139A8"/>
                  </a:solidFill>
                  <a:latin typeface="Be Vietnam Ultra-Bold"/>
                </a:rPr>
                <a:t>INTRODUCTING ANDROCOM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19052"/>
              <a:ext cx="10094281" cy="4632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2899" dirty="0" err="1">
                  <a:solidFill>
                    <a:srgbClr val="3139A8"/>
                  </a:solidFill>
                  <a:latin typeface="Quicksand Medium"/>
                </a:rPr>
                <a:t>AndroCom</a:t>
              </a:r>
              <a:r>
                <a:rPr lang="en-US" sz="2899" dirty="0">
                  <a:solidFill>
                    <a:srgbClr val="3139A8"/>
                  </a:solidFill>
                  <a:latin typeface="Quicksand Medium"/>
                </a:rPr>
                <a:t> is an Android app that enables communication between Android devices without the need for an internet connection by creating an ad hoc network using a microcontroller, specifically the Raspberry Pi.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650244" y="1714729"/>
            <a:ext cx="5904343" cy="6857542"/>
          </a:xfrm>
          <a:custGeom>
            <a:avLst/>
            <a:gdLst/>
            <a:ahLst/>
            <a:cxnLst/>
            <a:rect l="l" t="t" r="r" b="b"/>
            <a:pathLst>
              <a:path w="5904343" h="6857542">
                <a:moveTo>
                  <a:pt x="0" y="0"/>
                </a:moveTo>
                <a:lnTo>
                  <a:pt x="5904343" y="0"/>
                </a:lnTo>
                <a:lnTo>
                  <a:pt x="5904343" y="6857542"/>
                </a:lnTo>
                <a:lnTo>
                  <a:pt x="0" y="68575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0552" y="1095375"/>
            <a:ext cx="11906896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 dirty="0">
                <a:solidFill>
                  <a:srgbClr val="3139A8"/>
                </a:solidFill>
                <a:latin typeface="Be Vietnam Ultra-Bold"/>
              </a:rPr>
              <a:t>KEY FEATURES OF ANDROCOM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736532" y="2688275"/>
            <a:ext cx="6407468" cy="1909762"/>
            <a:chOff x="0" y="0"/>
            <a:chExt cx="1998323" cy="5956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98323" cy="595605"/>
            </a:xfrm>
            <a:custGeom>
              <a:avLst/>
              <a:gdLst/>
              <a:ahLst/>
              <a:cxnLst/>
              <a:rect l="l" t="t" r="r" b="b"/>
              <a:pathLst>
                <a:path w="1998323" h="595605">
                  <a:moveTo>
                    <a:pt x="18124" y="0"/>
                  </a:moveTo>
                  <a:lnTo>
                    <a:pt x="1980199" y="0"/>
                  </a:lnTo>
                  <a:cubicBezTo>
                    <a:pt x="1985006" y="0"/>
                    <a:pt x="1989616" y="1909"/>
                    <a:pt x="1993015" y="5308"/>
                  </a:cubicBezTo>
                  <a:cubicBezTo>
                    <a:pt x="1996413" y="8707"/>
                    <a:pt x="1998323" y="13317"/>
                    <a:pt x="1998323" y="18124"/>
                  </a:cubicBezTo>
                  <a:lnTo>
                    <a:pt x="1998323" y="577481"/>
                  </a:lnTo>
                  <a:cubicBezTo>
                    <a:pt x="1998323" y="582288"/>
                    <a:pt x="1996413" y="586898"/>
                    <a:pt x="1993015" y="590297"/>
                  </a:cubicBezTo>
                  <a:cubicBezTo>
                    <a:pt x="1989616" y="593696"/>
                    <a:pt x="1985006" y="595605"/>
                    <a:pt x="1980199" y="595605"/>
                  </a:cubicBezTo>
                  <a:lnTo>
                    <a:pt x="18124" y="595605"/>
                  </a:lnTo>
                  <a:cubicBezTo>
                    <a:pt x="13317" y="595605"/>
                    <a:pt x="8707" y="593696"/>
                    <a:pt x="5308" y="590297"/>
                  </a:cubicBezTo>
                  <a:cubicBezTo>
                    <a:pt x="1909" y="586898"/>
                    <a:pt x="0" y="582288"/>
                    <a:pt x="0" y="577481"/>
                  </a:cubicBezTo>
                  <a:lnTo>
                    <a:pt x="0" y="18124"/>
                  </a:lnTo>
                  <a:cubicBezTo>
                    <a:pt x="0" y="13317"/>
                    <a:pt x="1909" y="8707"/>
                    <a:pt x="5308" y="5308"/>
                  </a:cubicBezTo>
                  <a:cubicBezTo>
                    <a:pt x="8707" y="1909"/>
                    <a:pt x="13317" y="0"/>
                    <a:pt x="18124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36533" y="4977239"/>
            <a:ext cx="6407468" cy="1909763"/>
            <a:chOff x="0" y="0"/>
            <a:chExt cx="1998323" cy="595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98323" cy="595605"/>
            </a:xfrm>
            <a:custGeom>
              <a:avLst/>
              <a:gdLst/>
              <a:ahLst/>
              <a:cxnLst/>
              <a:rect l="l" t="t" r="r" b="b"/>
              <a:pathLst>
                <a:path w="1998323" h="595605">
                  <a:moveTo>
                    <a:pt x="18124" y="0"/>
                  </a:moveTo>
                  <a:lnTo>
                    <a:pt x="1980199" y="0"/>
                  </a:lnTo>
                  <a:cubicBezTo>
                    <a:pt x="1985006" y="0"/>
                    <a:pt x="1989616" y="1909"/>
                    <a:pt x="1993015" y="5308"/>
                  </a:cubicBezTo>
                  <a:cubicBezTo>
                    <a:pt x="1996413" y="8707"/>
                    <a:pt x="1998323" y="13317"/>
                    <a:pt x="1998323" y="18124"/>
                  </a:cubicBezTo>
                  <a:lnTo>
                    <a:pt x="1998323" y="577481"/>
                  </a:lnTo>
                  <a:cubicBezTo>
                    <a:pt x="1998323" y="582288"/>
                    <a:pt x="1996413" y="586898"/>
                    <a:pt x="1993015" y="590297"/>
                  </a:cubicBezTo>
                  <a:cubicBezTo>
                    <a:pt x="1989616" y="593696"/>
                    <a:pt x="1985006" y="595605"/>
                    <a:pt x="1980199" y="595605"/>
                  </a:cubicBezTo>
                  <a:lnTo>
                    <a:pt x="18124" y="595605"/>
                  </a:lnTo>
                  <a:cubicBezTo>
                    <a:pt x="13317" y="595605"/>
                    <a:pt x="8707" y="593696"/>
                    <a:pt x="5308" y="590297"/>
                  </a:cubicBezTo>
                  <a:cubicBezTo>
                    <a:pt x="1909" y="586898"/>
                    <a:pt x="0" y="582288"/>
                    <a:pt x="0" y="577481"/>
                  </a:cubicBezTo>
                  <a:lnTo>
                    <a:pt x="0" y="18124"/>
                  </a:lnTo>
                  <a:cubicBezTo>
                    <a:pt x="0" y="13317"/>
                    <a:pt x="1909" y="8707"/>
                    <a:pt x="5308" y="5308"/>
                  </a:cubicBezTo>
                  <a:cubicBezTo>
                    <a:pt x="8707" y="1909"/>
                    <a:pt x="13317" y="0"/>
                    <a:pt x="18124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6533" y="7268001"/>
            <a:ext cx="6407468" cy="1909763"/>
            <a:chOff x="0" y="0"/>
            <a:chExt cx="1998323" cy="5956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8323" cy="595605"/>
            </a:xfrm>
            <a:custGeom>
              <a:avLst/>
              <a:gdLst/>
              <a:ahLst/>
              <a:cxnLst/>
              <a:rect l="l" t="t" r="r" b="b"/>
              <a:pathLst>
                <a:path w="1998323" h="595605">
                  <a:moveTo>
                    <a:pt x="18124" y="0"/>
                  </a:moveTo>
                  <a:lnTo>
                    <a:pt x="1980199" y="0"/>
                  </a:lnTo>
                  <a:cubicBezTo>
                    <a:pt x="1985006" y="0"/>
                    <a:pt x="1989616" y="1909"/>
                    <a:pt x="1993015" y="5308"/>
                  </a:cubicBezTo>
                  <a:cubicBezTo>
                    <a:pt x="1996413" y="8707"/>
                    <a:pt x="1998323" y="13317"/>
                    <a:pt x="1998323" y="18124"/>
                  </a:cubicBezTo>
                  <a:lnTo>
                    <a:pt x="1998323" y="577481"/>
                  </a:lnTo>
                  <a:cubicBezTo>
                    <a:pt x="1998323" y="582288"/>
                    <a:pt x="1996413" y="586898"/>
                    <a:pt x="1993015" y="590297"/>
                  </a:cubicBezTo>
                  <a:cubicBezTo>
                    <a:pt x="1989616" y="593696"/>
                    <a:pt x="1985006" y="595605"/>
                    <a:pt x="1980199" y="595605"/>
                  </a:cubicBezTo>
                  <a:lnTo>
                    <a:pt x="18124" y="595605"/>
                  </a:lnTo>
                  <a:cubicBezTo>
                    <a:pt x="13317" y="595605"/>
                    <a:pt x="8707" y="593696"/>
                    <a:pt x="5308" y="590297"/>
                  </a:cubicBezTo>
                  <a:cubicBezTo>
                    <a:pt x="1909" y="586898"/>
                    <a:pt x="0" y="582288"/>
                    <a:pt x="0" y="577481"/>
                  </a:cubicBezTo>
                  <a:lnTo>
                    <a:pt x="0" y="18124"/>
                  </a:lnTo>
                  <a:cubicBezTo>
                    <a:pt x="0" y="13317"/>
                    <a:pt x="1909" y="8707"/>
                    <a:pt x="5308" y="5308"/>
                  </a:cubicBezTo>
                  <a:cubicBezTo>
                    <a:pt x="8707" y="1909"/>
                    <a:pt x="13317" y="0"/>
                    <a:pt x="18124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95961" y="3069644"/>
            <a:ext cx="1427669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0"/>
              </a:lnSpc>
              <a:spcBef>
                <a:spcPct val="0"/>
              </a:spcBef>
            </a:pPr>
            <a:r>
              <a:rPr lang="en-US" sz="7000" u="none" strike="noStrike" spc="-294" dirty="0">
                <a:solidFill>
                  <a:srgbClr val="FFFFFF"/>
                </a:solidFill>
                <a:latin typeface="Be Vietnam Ultra-Bold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85868" y="3016094"/>
            <a:ext cx="402236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 dirty="0">
                <a:solidFill>
                  <a:srgbClr val="FFFFFF"/>
                </a:solidFill>
                <a:latin typeface="Quicksand Medium"/>
              </a:rPr>
              <a:t>Text Messages, Voice Calls, Video Calls &amp; File Transfer.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95177" y="5350408"/>
            <a:ext cx="1428454" cy="9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4"/>
              </a:lnSpc>
              <a:spcBef>
                <a:spcPct val="0"/>
              </a:spcBef>
            </a:pPr>
            <a:r>
              <a:rPr lang="en-US" sz="7004" u="none" strike="noStrike" spc="-294" dirty="0">
                <a:solidFill>
                  <a:srgbClr val="FFFFFF"/>
                </a:solidFill>
                <a:latin typeface="Be Vietnam Ultra-Bold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85868" y="5509845"/>
            <a:ext cx="402236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 dirty="0">
                <a:solidFill>
                  <a:srgbClr val="FFFFFF"/>
                </a:solidFill>
                <a:latin typeface="Quicksand Medium"/>
              </a:rPr>
              <a:t>End-to-End Encryption &amp; Security.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95961" y="7639476"/>
            <a:ext cx="1427669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0"/>
              </a:lnSpc>
              <a:spcBef>
                <a:spcPct val="0"/>
              </a:spcBef>
            </a:pPr>
            <a:r>
              <a:rPr lang="en-US" sz="7000" u="none" strike="noStrike" spc="-294" dirty="0">
                <a:solidFill>
                  <a:srgbClr val="FFFFFF"/>
                </a:solidFill>
                <a:latin typeface="Be Vietnam Ultra-Bold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85868" y="7800607"/>
            <a:ext cx="402236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 dirty="0">
                <a:solidFill>
                  <a:srgbClr val="FFFFFF"/>
                </a:solidFill>
                <a:latin typeface="Quicksand Medium"/>
              </a:rPr>
              <a:t>Minimalist UI &amp; Lightweight Application. 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331546" y="2459227"/>
            <a:ext cx="5959485" cy="6945787"/>
          </a:xfrm>
          <a:custGeom>
            <a:avLst/>
            <a:gdLst/>
            <a:ahLst/>
            <a:cxnLst/>
            <a:rect l="l" t="t" r="r" b="b"/>
            <a:pathLst>
              <a:path w="5959485" h="6945787">
                <a:moveTo>
                  <a:pt x="0" y="0"/>
                </a:moveTo>
                <a:lnTo>
                  <a:pt x="5959485" y="0"/>
                </a:lnTo>
                <a:lnTo>
                  <a:pt x="5959485" y="6945786"/>
                </a:lnTo>
                <a:lnTo>
                  <a:pt x="0" y="6945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19864" y="-633455"/>
            <a:ext cx="8614880" cy="11553911"/>
            <a:chOff x="0" y="0"/>
            <a:chExt cx="2178593" cy="29218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8593" cy="2921836"/>
            </a:xfrm>
            <a:custGeom>
              <a:avLst/>
              <a:gdLst/>
              <a:ahLst/>
              <a:cxnLst/>
              <a:rect l="l" t="t" r="r" b="b"/>
              <a:pathLst>
                <a:path w="2178593" h="2921836">
                  <a:moveTo>
                    <a:pt x="0" y="0"/>
                  </a:moveTo>
                  <a:lnTo>
                    <a:pt x="2178593" y="0"/>
                  </a:lnTo>
                  <a:lnTo>
                    <a:pt x="2178593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266825"/>
            <a:ext cx="7570711" cy="192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4"/>
              </a:lnSpc>
            </a:pPr>
            <a:r>
              <a:rPr lang="en-US" sz="6600" spc="-277" dirty="0">
                <a:solidFill>
                  <a:srgbClr val="FFFFFF"/>
                </a:solidFill>
                <a:latin typeface="Be Vietnam Ultra-Bold"/>
              </a:rPr>
              <a:t>TECHNICAL IMPLEMENATION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598543"/>
            <a:ext cx="8590165" cy="545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9"/>
              </a:lnSpc>
            </a:pPr>
            <a:r>
              <a:rPr lang="en-US" sz="2999" dirty="0">
                <a:solidFill>
                  <a:srgbClr val="FFFFFF"/>
                </a:solidFill>
                <a:latin typeface="Quicksand Medium"/>
              </a:rPr>
              <a:t>We will establish a connection between a hybrid application written in Java/</a:t>
            </a:r>
            <a:r>
              <a:rPr lang="en-US" sz="2999" dirty="0" err="1">
                <a:solidFill>
                  <a:srgbClr val="FFFFFF"/>
                </a:solidFill>
                <a:latin typeface="Quicksand Medium"/>
              </a:rPr>
              <a:t>Kotlin</a:t>
            </a:r>
            <a:r>
              <a:rPr lang="en-US" sz="2999" dirty="0">
                <a:solidFill>
                  <a:srgbClr val="FFFFFF"/>
                </a:solidFill>
                <a:latin typeface="Quicksand Medium"/>
              </a:rPr>
              <a:t> and a Raspberry Pi which is an </a:t>
            </a:r>
            <a:r>
              <a:rPr lang="en-US" sz="2999" dirty="0" err="1">
                <a:solidFill>
                  <a:srgbClr val="FFFFFF"/>
                </a:solidFill>
                <a:latin typeface="Quicksand Medium"/>
              </a:rPr>
              <a:t>IoT</a:t>
            </a:r>
            <a:r>
              <a:rPr lang="en-US" sz="2999" dirty="0">
                <a:solidFill>
                  <a:srgbClr val="FFFFFF"/>
                </a:solidFill>
                <a:latin typeface="Quicksand Medium"/>
              </a:rPr>
              <a:t> device, which will act as a server, by creating an ad hoc network on micro-controller and utilizing sockets.</a:t>
            </a:r>
          </a:p>
          <a:p>
            <a:pPr>
              <a:lnSpc>
                <a:spcPts val="4859"/>
              </a:lnSpc>
            </a:pPr>
            <a:r>
              <a:rPr lang="en-US" sz="2999" dirty="0">
                <a:solidFill>
                  <a:srgbClr val="FFFFFF"/>
                </a:solidFill>
                <a:latin typeface="Quicksand Medium"/>
              </a:rPr>
              <a:t>For the purpose of video &amp; voice calling, we will not rely on any APIs and instead aim to utilize one of the following video codecs: H.264, H.265, VP9, or AV1.</a:t>
            </a:r>
          </a:p>
        </p:txBody>
      </p:sp>
      <p:sp>
        <p:nvSpPr>
          <p:cNvPr id="7" name="Freeform 7"/>
          <p:cNvSpPr/>
          <p:nvPr/>
        </p:nvSpPr>
        <p:spPr>
          <a:xfrm>
            <a:off x="11348287" y="2057400"/>
            <a:ext cx="6573163" cy="6172200"/>
          </a:xfrm>
          <a:custGeom>
            <a:avLst/>
            <a:gdLst/>
            <a:ahLst/>
            <a:cxnLst/>
            <a:rect l="l" t="t" r="r" b="b"/>
            <a:pathLst>
              <a:path w="6573163" h="6172200">
                <a:moveTo>
                  <a:pt x="0" y="0"/>
                </a:moveTo>
                <a:lnTo>
                  <a:pt x="6573163" y="0"/>
                </a:lnTo>
                <a:lnTo>
                  <a:pt x="65731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091800"/>
            <a:ext cx="19177267" cy="1751820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751820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13" y="1616142"/>
            <a:ext cx="12077974" cy="70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8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005717" y="1821359"/>
            <a:ext cx="7253583" cy="6644282"/>
          </a:xfrm>
          <a:custGeom>
            <a:avLst/>
            <a:gdLst/>
            <a:ahLst/>
            <a:cxnLst/>
            <a:rect l="l" t="t" r="r" b="b"/>
            <a:pathLst>
              <a:path w="7253583" h="6644282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846134"/>
            <a:ext cx="7924800" cy="483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79"/>
              </a:lnSpc>
            </a:pPr>
            <a:r>
              <a:rPr lang="en-US" sz="12999" spc="-545" dirty="0">
                <a:solidFill>
                  <a:srgbClr val="3139A8"/>
                </a:solidFill>
                <a:latin typeface="Be Vietnam Ultra-Bold"/>
              </a:rPr>
              <a:t>THANK YOU VERY MUCH!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98552"/>
            <a:ext cx="9849453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 dirty="0">
                <a:solidFill>
                  <a:srgbClr val="090147"/>
                </a:solidFill>
                <a:latin typeface="Be Vietnam"/>
              </a:rPr>
              <a:t>PRESENTED BY WASIA, MUHAMMAD HARRIS &amp; UMER AHMED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58377"/>
            <a:ext cx="860253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ANY QUESTONS?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335</Words>
  <Application>Microsoft Office PowerPoint</Application>
  <PresentationFormat>Custom</PresentationFormat>
  <Paragraphs>48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Be Vietnam Ultra-Bold</vt:lpstr>
      <vt:lpstr>Arimo Bold</vt:lpstr>
      <vt:lpstr>Be Vietnam</vt:lpstr>
      <vt:lpstr>Arial</vt:lpstr>
      <vt:lpstr>Quicksand Medium</vt:lpstr>
      <vt:lpstr>Calibri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AndroCom Presentation</dc:title>
  <cp:lastModifiedBy>Muhammad Harris</cp:lastModifiedBy>
  <cp:revision>5</cp:revision>
  <dcterms:created xsi:type="dcterms:W3CDTF">2006-08-16T00:00:00Z</dcterms:created>
  <dcterms:modified xsi:type="dcterms:W3CDTF">2023-10-11T13:25:52Z</dcterms:modified>
  <dc:identifier>DAFwqGVxi4I</dc:identifier>
</cp:coreProperties>
</file>